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sldIdLst>
    <p:sldId id="256" r:id="rId5"/>
    <p:sldId id="260" r:id="rId6"/>
    <p:sldId id="262" r:id="rId7"/>
    <p:sldId id="266" r:id="rId8"/>
    <p:sldId id="267" r:id="rId9"/>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78" autoAdjust="0"/>
    <p:restoredTop sz="94660"/>
  </p:normalViewPr>
  <p:slideViewPr>
    <p:cSldViewPr snapToGrid="0">
      <p:cViewPr varScale="1">
        <p:scale>
          <a:sx n="110" d="100"/>
          <a:sy n="110" d="100"/>
        </p:scale>
        <p:origin x="486"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RICE STEPHANIE" userId="8f9696c5-2685-4ada-9ec5-9b16aba956db" providerId="ADAL" clId="{107B9DDA-A056-4FA7-954C-4F5AEE5E36C3}"/>
    <pc:docChg chg="delSld modSld">
      <pc:chgData name="PRICE STEPHANIE" userId="8f9696c5-2685-4ada-9ec5-9b16aba956db" providerId="ADAL" clId="{107B9DDA-A056-4FA7-954C-4F5AEE5E36C3}" dt="2021-04-05T19:09:37.917" v="43" actId="20577"/>
      <pc:docMkLst>
        <pc:docMk/>
      </pc:docMkLst>
      <pc:sldChg chg="modSp mod">
        <pc:chgData name="PRICE STEPHANIE" userId="8f9696c5-2685-4ada-9ec5-9b16aba956db" providerId="ADAL" clId="{107B9DDA-A056-4FA7-954C-4F5AEE5E36C3}" dt="2021-04-05T19:09:37.917" v="43" actId="20577"/>
        <pc:sldMkLst>
          <pc:docMk/>
          <pc:sldMk cId="885927601" sldId="256"/>
        </pc:sldMkLst>
        <pc:spChg chg="mod">
          <ac:chgData name="PRICE STEPHANIE" userId="8f9696c5-2685-4ada-9ec5-9b16aba956db" providerId="ADAL" clId="{107B9DDA-A056-4FA7-954C-4F5AEE5E36C3}" dt="2021-04-05T19:09:37.917" v="43" actId="20577"/>
          <ac:spMkLst>
            <pc:docMk/>
            <pc:sldMk cId="885927601" sldId="256"/>
            <ac:spMk id="3" creationId="{064E100B-136E-47A4-81F1-B4DAB154CF88}"/>
          </ac:spMkLst>
        </pc:spChg>
      </pc:sldChg>
      <pc:sldChg chg="del">
        <pc:chgData name="PRICE STEPHANIE" userId="8f9696c5-2685-4ada-9ec5-9b16aba956db" providerId="ADAL" clId="{107B9DDA-A056-4FA7-954C-4F5AEE5E36C3}" dt="2021-04-05T19:09:10.366" v="0" actId="47"/>
        <pc:sldMkLst>
          <pc:docMk/>
          <pc:sldMk cId="411665421" sldId="268"/>
        </pc:sldMkLst>
      </pc:sldChg>
      <pc:sldChg chg="del">
        <pc:chgData name="PRICE STEPHANIE" userId="8f9696c5-2685-4ada-9ec5-9b16aba956db" providerId="ADAL" clId="{107B9DDA-A056-4FA7-954C-4F5AEE5E36C3}" dt="2021-04-05T19:09:11.363" v="1" actId="47"/>
        <pc:sldMkLst>
          <pc:docMk/>
          <pc:sldMk cId="628238395" sldId="276"/>
        </pc:sldMkLst>
      </pc:sldChg>
      <pc:sldChg chg="del">
        <pc:chgData name="PRICE STEPHANIE" userId="8f9696c5-2685-4ada-9ec5-9b16aba956db" providerId="ADAL" clId="{107B9DDA-A056-4FA7-954C-4F5AEE5E36C3}" dt="2021-04-05T19:09:12.131" v="2" actId="47"/>
        <pc:sldMkLst>
          <pc:docMk/>
          <pc:sldMk cId="2750122800" sldId="277"/>
        </pc:sldMkLst>
      </pc:sldChg>
      <pc:sldChg chg="del">
        <pc:chgData name="PRICE STEPHANIE" userId="8f9696c5-2685-4ada-9ec5-9b16aba956db" providerId="ADAL" clId="{107B9DDA-A056-4FA7-954C-4F5AEE5E36C3}" dt="2021-04-05T19:09:12.946" v="3" actId="47"/>
        <pc:sldMkLst>
          <pc:docMk/>
          <pc:sldMk cId="3202720687" sldId="278"/>
        </pc:sldMkLst>
      </pc:sldChg>
      <pc:sldChg chg="del">
        <pc:chgData name="PRICE STEPHANIE" userId="8f9696c5-2685-4ada-9ec5-9b16aba956db" providerId="ADAL" clId="{107B9DDA-A056-4FA7-954C-4F5AEE5E36C3}" dt="2021-04-05T19:09:13.738" v="4" actId="47"/>
        <pc:sldMkLst>
          <pc:docMk/>
          <pc:sldMk cId="2095435625" sldId="279"/>
        </pc:sldMkLst>
      </pc:sldChg>
      <pc:sldChg chg="del">
        <pc:chgData name="PRICE STEPHANIE" userId="8f9696c5-2685-4ada-9ec5-9b16aba956db" providerId="ADAL" clId="{107B9DDA-A056-4FA7-954C-4F5AEE5E36C3}" dt="2021-04-05T19:09:14.627" v="5" actId="47"/>
        <pc:sldMkLst>
          <pc:docMk/>
          <pc:sldMk cId="3853459717" sldId="280"/>
        </pc:sldMkLst>
      </pc:sldChg>
      <pc:sldChg chg="del">
        <pc:chgData name="PRICE STEPHANIE" userId="8f9696c5-2685-4ada-9ec5-9b16aba956db" providerId="ADAL" clId="{107B9DDA-A056-4FA7-954C-4F5AEE5E36C3}" dt="2021-04-05T19:09:16.351" v="6" actId="47"/>
        <pc:sldMkLst>
          <pc:docMk/>
          <pc:sldMk cId="905385233" sldId="281"/>
        </pc:sldMkLst>
      </pc:sldChg>
      <pc:sldChg chg="del">
        <pc:chgData name="PRICE STEPHANIE" userId="8f9696c5-2685-4ada-9ec5-9b16aba956db" providerId="ADAL" clId="{107B9DDA-A056-4FA7-954C-4F5AEE5E36C3}" dt="2021-04-05T19:09:17.156" v="7" actId="47"/>
        <pc:sldMkLst>
          <pc:docMk/>
          <pc:sldMk cId="2833299988" sldId="282"/>
        </pc:sldMkLst>
      </pc:sldChg>
      <pc:sldChg chg="del">
        <pc:chgData name="PRICE STEPHANIE" userId="8f9696c5-2685-4ada-9ec5-9b16aba956db" providerId="ADAL" clId="{107B9DDA-A056-4FA7-954C-4F5AEE5E36C3}" dt="2021-04-05T19:09:17.933" v="8" actId="47"/>
        <pc:sldMkLst>
          <pc:docMk/>
          <pc:sldMk cId="2254459225" sldId="283"/>
        </pc:sldMkLst>
      </pc:sldChg>
      <pc:sldChg chg="del">
        <pc:chgData name="PRICE STEPHANIE" userId="8f9696c5-2685-4ada-9ec5-9b16aba956db" providerId="ADAL" clId="{107B9DDA-A056-4FA7-954C-4F5AEE5E36C3}" dt="2021-04-05T19:09:18.807" v="9" actId="47"/>
        <pc:sldMkLst>
          <pc:docMk/>
          <pc:sldMk cId="3566427240" sldId="284"/>
        </pc:sldMkLst>
      </pc:sldChg>
      <pc:sldChg chg="del">
        <pc:chgData name="PRICE STEPHANIE" userId="8f9696c5-2685-4ada-9ec5-9b16aba956db" providerId="ADAL" clId="{107B9DDA-A056-4FA7-954C-4F5AEE5E36C3}" dt="2021-04-05T19:09:19.679" v="10" actId="47"/>
        <pc:sldMkLst>
          <pc:docMk/>
          <pc:sldMk cId="408447082" sldId="285"/>
        </pc:sldMkLst>
      </pc:sldChg>
      <pc:sldChg chg="del">
        <pc:chgData name="PRICE STEPHANIE" userId="8f9696c5-2685-4ada-9ec5-9b16aba956db" providerId="ADAL" clId="{107B9DDA-A056-4FA7-954C-4F5AEE5E36C3}" dt="2021-04-05T19:09:20.444" v="11" actId="47"/>
        <pc:sldMkLst>
          <pc:docMk/>
          <pc:sldMk cId="1647753397" sldId="286"/>
        </pc:sldMkLst>
      </pc:sldChg>
      <pc:sldChg chg="del">
        <pc:chgData name="PRICE STEPHANIE" userId="8f9696c5-2685-4ada-9ec5-9b16aba956db" providerId="ADAL" clId="{107B9DDA-A056-4FA7-954C-4F5AEE5E36C3}" dt="2021-04-05T19:09:21.280" v="12" actId="47"/>
        <pc:sldMkLst>
          <pc:docMk/>
          <pc:sldMk cId="1208846451" sldId="287"/>
        </pc:sldMkLst>
      </pc:sldChg>
      <pc:sldChg chg="del">
        <pc:chgData name="PRICE STEPHANIE" userId="8f9696c5-2685-4ada-9ec5-9b16aba956db" providerId="ADAL" clId="{107B9DDA-A056-4FA7-954C-4F5AEE5E36C3}" dt="2021-04-05T19:09:22.174" v="13" actId="47"/>
        <pc:sldMkLst>
          <pc:docMk/>
          <pc:sldMk cId="227911556" sldId="288"/>
        </pc:sldMkLst>
      </pc:sldChg>
      <pc:sldChg chg="del">
        <pc:chgData name="PRICE STEPHANIE" userId="8f9696c5-2685-4ada-9ec5-9b16aba956db" providerId="ADAL" clId="{107B9DDA-A056-4FA7-954C-4F5AEE5E36C3}" dt="2021-04-05T19:09:23.042" v="14" actId="47"/>
        <pc:sldMkLst>
          <pc:docMk/>
          <pc:sldMk cId="1589641942" sldId="289"/>
        </pc:sldMkLst>
      </pc:sldChg>
      <pc:sldChg chg="del">
        <pc:chgData name="PRICE STEPHANIE" userId="8f9696c5-2685-4ada-9ec5-9b16aba956db" providerId="ADAL" clId="{107B9DDA-A056-4FA7-954C-4F5AEE5E36C3}" dt="2021-04-05T19:09:23.936" v="15" actId="47"/>
        <pc:sldMkLst>
          <pc:docMk/>
          <pc:sldMk cId="520563544" sldId="316"/>
        </pc:sldMkLst>
      </pc:sldChg>
      <pc:sldChg chg="del">
        <pc:chgData name="PRICE STEPHANIE" userId="8f9696c5-2685-4ada-9ec5-9b16aba956db" providerId="ADAL" clId="{107B9DDA-A056-4FA7-954C-4F5AEE5E36C3}" dt="2021-04-05T19:09:24.724" v="16" actId="47"/>
        <pc:sldMkLst>
          <pc:docMk/>
          <pc:sldMk cId="607423793" sldId="317"/>
        </pc:sldMkLst>
      </pc:sldChg>
      <pc:sldChg chg="del">
        <pc:chgData name="PRICE STEPHANIE" userId="8f9696c5-2685-4ada-9ec5-9b16aba956db" providerId="ADAL" clId="{107B9DDA-A056-4FA7-954C-4F5AEE5E36C3}" dt="2021-04-05T19:09:25.576" v="17" actId="47"/>
        <pc:sldMkLst>
          <pc:docMk/>
          <pc:sldMk cId="2351526401" sldId="318"/>
        </pc:sldMkLst>
      </pc:sldChg>
      <pc:sldChg chg="del">
        <pc:chgData name="PRICE STEPHANIE" userId="8f9696c5-2685-4ada-9ec5-9b16aba956db" providerId="ADAL" clId="{107B9DDA-A056-4FA7-954C-4F5AEE5E36C3}" dt="2021-04-05T19:09:26.371" v="18" actId="47"/>
        <pc:sldMkLst>
          <pc:docMk/>
          <pc:sldMk cId="2760397948" sldId="319"/>
        </pc:sldMkLst>
      </pc:sldChg>
      <pc:sldChg chg="del">
        <pc:chgData name="PRICE STEPHANIE" userId="8f9696c5-2685-4ada-9ec5-9b16aba956db" providerId="ADAL" clId="{107B9DDA-A056-4FA7-954C-4F5AEE5E36C3}" dt="2021-04-05T19:09:27.179" v="19" actId="47"/>
        <pc:sldMkLst>
          <pc:docMk/>
          <pc:sldMk cId="3090784281" sldId="320"/>
        </pc:sldMkLst>
      </pc:sldChg>
      <pc:sldChg chg="del">
        <pc:chgData name="PRICE STEPHANIE" userId="8f9696c5-2685-4ada-9ec5-9b16aba956db" providerId="ADAL" clId="{107B9DDA-A056-4FA7-954C-4F5AEE5E36C3}" dt="2021-04-05T19:09:28.036" v="20" actId="47"/>
        <pc:sldMkLst>
          <pc:docMk/>
          <pc:sldMk cId="2992351386" sldId="321"/>
        </pc:sldMkLst>
      </pc:sldChg>
      <pc:sldChg chg="del">
        <pc:chgData name="PRICE STEPHANIE" userId="8f9696c5-2685-4ada-9ec5-9b16aba956db" providerId="ADAL" clId="{107B9DDA-A056-4FA7-954C-4F5AEE5E36C3}" dt="2021-04-05T19:09:29.108" v="21" actId="47"/>
        <pc:sldMkLst>
          <pc:docMk/>
          <pc:sldMk cId="3393455126" sldId="322"/>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8DADF9B-696F-4D74-A32C-F41DE6AD9988}" type="datetimeFigureOut">
              <a:rPr lang="en-US" smtClean="0"/>
              <a:t>4/5/2021</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065CFAF5-D368-4A17-8AD1-94F6815D00DF}"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1600152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DADF9B-696F-4D74-A32C-F41DE6AD9988}" type="datetimeFigureOut">
              <a:rPr lang="en-US" smtClean="0"/>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CFAF5-D368-4A17-8AD1-94F6815D00DF}"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956482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DADF9B-696F-4D74-A32C-F41DE6AD9988}" type="datetimeFigureOut">
              <a:rPr lang="en-US" smtClean="0"/>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CFAF5-D368-4A17-8AD1-94F6815D00DF}"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188627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8DADF9B-696F-4D74-A32C-F41DE6AD9988}" type="datetimeFigureOut">
              <a:rPr lang="en-US" smtClean="0"/>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CFAF5-D368-4A17-8AD1-94F6815D00DF}"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729666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E8DADF9B-696F-4D74-A32C-F41DE6AD9988}" type="datetimeFigureOut">
              <a:rPr lang="en-US" smtClean="0"/>
              <a:t>4/5/2021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65CFAF5-D368-4A17-8AD1-94F6815D00DF}"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665739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8DADF9B-696F-4D74-A32C-F41DE6AD9988}" type="datetimeFigureOut">
              <a:rPr lang="en-US" smtClean="0"/>
              <a:t>4/5/2021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5CFAF5-D368-4A17-8AD1-94F6815D00DF}"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3585523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8DADF9B-696F-4D74-A32C-F41DE6AD9988}" type="datetimeFigureOut">
              <a:rPr lang="en-US" smtClean="0"/>
              <a:t>4/5/2021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65CFAF5-D368-4A17-8AD1-94F6815D00DF}"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977816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8DADF9B-696F-4D74-A32C-F41DE6AD9988}" type="datetimeFigureOut">
              <a:rPr lang="en-US" smtClean="0"/>
              <a:t>4/5/2021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65CFAF5-D368-4A17-8AD1-94F6815D00DF}"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1649903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DADF9B-696F-4D74-A32C-F41DE6AD9988}" type="datetimeFigureOut">
              <a:rPr lang="en-US" smtClean="0"/>
              <a:t>4/5/2021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65CFAF5-D368-4A17-8AD1-94F6815D00DF}" type="slidenum">
              <a:rPr lang="en-US" smtClean="0"/>
              <a:t>‹#›</a:t>
            </a:fld>
            <a:endParaRPr lang="en-US"/>
          </a:p>
        </p:txBody>
      </p:sp>
    </p:spTree>
    <p:extLst>
      <p:ext uri="{BB962C8B-B14F-4D97-AF65-F5344CB8AC3E}">
        <p14:creationId xmlns:p14="http://schemas.microsoft.com/office/powerpoint/2010/main" val="3022437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E8DADF9B-696F-4D74-A32C-F41DE6AD9988}" type="datetimeFigureOut">
              <a:rPr lang="en-US" smtClean="0"/>
              <a:t>4/5/2021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65CFAF5-D368-4A17-8AD1-94F6815D00DF}"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0882784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E8DADF9B-696F-4D74-A32C-F41DE6AD9988}" type="datetimeFigureOut">
              <a:rPr lang="en-US" smtClean="0"/>
              <a:t>4/5/2021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065CFAF5-D368-4A17-8AD1-94F6815D00DF}"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7022941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cstate="screen">
            <a:extLst>
              <a:ext uri="{28A0092B-C50C-407E-A947-70E740481C1C}">
                <a14:useLocalDpi xmlns:a14="http://schemas.microsoft.com/office/drawing/2010/main"/>
              </a:ext>
            </a:extLst>
          </a:blip>
          <a:srcRect b="-1562"/>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E8DADF9B-696F-4D74-A32C-F41DE6AD9988}" type="datetimeFigureOut">
              <a:rPr lang="en-US" smtClean="0"/>
              <a:t>4/5/2021</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065CFAF5-D368-4A17-8AD1-94F6815D00DF}"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85521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hyperlink" Target="https://youtu.be/4X0ydiyCXh0" TargetMode="External"/><Relationship Id="rId2" Type="http://schemas.openxmlformats.org/officeDocument/2006/relationships/hyperlink" Target="https://youtu.be/-fRNNIyjWBY" TargetMode="External"/><Relationship Id="rId1" Type="http://schemas.openxmlformats.org/officeDocument/2006/relationships/slideLayout" Target="../slideLayouts/slideLayout7.xml"/><Relationship Id="rId4" Type="http://schemas.openxmlformats.org/officeDocument/2006/relationships/hyperlink" Target="https://youtu.be/6L9MX5RMVNw"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youtu.be/U546B-mKF2k" TargetMode="External"/><Relationship Id="rId2" Type="http://schemas.openxmlformats.org/officeDocument/2006/relationships/hyperlink" Target="https://youtu.be/C3Y5HOOxtlA"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youtu.be/lACIUC5DaEA" TargetMode="External"/><Relationship Id="rId2" Type="http://schemas.openxmlformats.org/officeDocument/2006/relationships/hyperlink" Target="https://youtu.be/--7FZcSm2H8"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C7A05-19DE-4D57-86BA-3C43F3B6FB82}"/>
              </a:ext>
            </a:extLst>
          </p:cNvPr>
          <p:cNvSpPr>
            <a:spLocks noGrp="1"/>
          </p:cNvSpPr>
          <p:nvPr>
            <p:ph type="ctrTitle"/>
          </p:nvPr>
        </p:nvSpPr>
        <p:spPr>
          <a:xfrm>
            <a:off x="995423" y="478207"/>
            <a:ext cx="9515419" cy="2541431"/>
          </a:xfrm>
        </p:spPr>
        <p:txBody>
          <a:bodyPr>
            <a:noAutofit/>
          </a:bodyPr>
          <a:lstStyle/>
          <a:p>
            <a:r>
              <a:rPr lang="en-US" sz="6000" dirty="0">
                <a:latin typeface="Calibri Light" panose="020F0302020204030204" pitchFamily="34" charset="0"/>
                <a:cs typeface="Calibri Light" panose="020F0302020204030204" pitchFamily="34" charset="0"/>
              </a:rPr>
              <a:t>Ruth </a:t>
            </a:r>
            <a:r>
              <a:rPr lang="en-US" sz="6000" dirty="0" err="1">
                <a:latin typeface="Calibri Light" panose="020F0302020204030204" pitchFamily="34" charset="0"/>
                <a:cs typeface="Calibri Light" panose="020F0302020204030204" pitchFamily="34" charset="0"/>
              </a:rPr>
              <a:t>deyoung</a:t>
            </a:r>
            <a:r>
              <a:rPr lang="en-US" sz="6000" dirty="0">
                <a:latin typeface="Calibri Light" panose="020F0302020204030204" pitchFamily="34" charset="0"/>
                <a:cs typeface="Calibri Light" panose="020F0302020204030204" pitchFamily="34" charset="0"/>
              </a:rPr>
              <a:t> </a:t>
            </a:r>
            <a:r>
              <a:rPr lang="en-US" sz="6000" dirty="0" err="1">
                <a:latin typeface="Calibri Light" panose="020F0302020204030204" pitchFamily="34" charset="0"/>
                <a:cs typeface="Calibri Light" panose="020F0302020204030204" pitchFamily="34" charset="0"/>
              </a:rPr>
              <a:t>kohler</a:t>
            </a:r>
            <a:r>
              <a:rPr lang="en-US" sz="6000" dirty="0">
                <a:latin typeface="Calibri Light" panose="020F0302020204030204" pitchFamily="34" charset="0"/>
                <a:cs typeface="Calibri Light" panose="020F0302020204030204" pitchFamily="34" charset="0"/>
              </a:rPr>
              <a:t> SCHOLARSHIP</a:t>
            </a:r>
          </a:p>
        </p:txBody>
      </p:sp>
      <p:sp>
        <p:nvSpPr>
          <p:cNvPr id="3" name="Subtitle 2">
            <a:extLst>
              <a:ext uri="{FF2B5EF4-FFF2-40B4-BE49-F238E27FC236}">
                <a16:creationId xmlns:a16="http://schemas.microsoft.com/office/drawing/2014/main" id="{064E100B-136E-47A4-81F1-B4DAB154CF88}"/>
              </a:ext>
            </a:extLst>
          </p:cNvPr>
          <p:cNvSpPr>
            <a:spLocks noGrp="1"/>
          </p:cNvSpPr>
          <p:nvPr>
            <p:ph type="subTitle" idx="1"/>
          </p:nvPr>
        </p:nvSpPr>
        <p:spPr>
          <a:xfrm>
            <a:off x="995423" y="3349552"/>
            <a:ext cx="8637072" cy="977621"/>
          </a:xfrm>
        </p:spPr>
        <p:txBody>
          <a:bodyPr>
            <a:normAutofit/>
          </a:bodyPr>
          <a:lstStyle/>
          <a:p>
            <a:r>
              <a:rPr lang="en-US" sz="3600" dirty="0">
                <a:latin typeface="Calibri" panose="020F0502020204030204" pitchFamily="34" charset="0"/>
                <a:cs typeface="Calibri" panose="020F0502020204030204" pitchFamily="34" charset="0"/>
              </a:rPr>
              <a:t>2021 </a:t>
            </a:r>
            <a:r>
              <a:rPr lang="en-US" sz="3600">
                <a:latin typeface="Calibri" panose="020F0502020204030204" pitchFamily="34" charset="0"/>
                <a:cs typeface="Calibri" panose="020F0502020204030204" pitchFamily="34" charset="0"/>
              </a:rPr>
              <a:t>Performing arts FINALISTS</a:t>
            </a:r>
            <a:endParaRPr lang="en-US" sz="3600" dirty="0">
              <a:latin typeface="Calibri" panose="020F0502020204030204" pitchFamily="34" charset="0"/>
              <a:cs typeface="Calibri" panose="020F0502020204030204" pitchFamily="34" charset="0"/>
            </a:endParaRPr>
          </a:p>
        </p:txBody>
      </p:sp>
      <p:pic>
        <p:nvPicPr>
          <p:cNvPr id="5" name="Picture 4" descr="Logo, company name&#10;&#10;Description automatically generated">
            <a:extLst>
              <a:ext uri="{FF2B5EF4-FFF2-40B4-BE49-F238E27FC236}">
                <a16:creationId xmlns:a16="http://schemas.microsoft.com/office/drawing/2014/main" id="{A085F9FE-C1F7-438A-96FB-E161F93F9FF4}"/>
              </a:ext>
            </a:extLst>
          </p:cNvPr>
          <p:cNvPicPr>
            <a:picLocks noChangeAspect="1"/>
          </p:cNvPicPr>
          <p:nvPr/>
        </p:nvPicPr>
        <p:blipFill>
          <a:blip r:embed="rId2" cstate="screen">
            <a:clrChange>
              <a:clrFrom>
                <a:srgbClr val="FEFEFE"/>
              </a:clrFrom>
              <a:clrTo>
                <a:srgbClr val="FEFEFE">
                  <a:alpha val="0"/>
                </a:srgbClr>
              </a:clrTo>
            </a:clrChange>
            <a:extLst>
              <a:ext uri="{28A0092B-C50C-407E-A947-70E740481C1C}">
                <a14:useLocalDpi xmlns:a14="http://schemas.microsoft.com/office/drawing/2010/main"/>
              </a:ext>
            </a:extLst>
          </a:blip>
          <a:stretch>
            <a:fillRect/>
          </a:stretch>
        </p:blipFill>
        <p:spPr>
          <a:xfrm>
            <a:off x="7419372" y="4004550"/>
            <a:ext cx="3277584" cy="1425461"/>
          </a:xfrm>
          <a:prstGeom prst="rect">
            <a:avLst/>
          </a:prstGeom>
        </p:spPr>
      </p:pic>
    </p:spTree>
    <p:extLst>
      <p:ext uri="{BB962C8B-B14F-4D97-AF65-F5344CB8AC3E}">
        <p14:creationId xmlns:p14="http://schemas.microsoft.com/office/powerpoint/2010/main" val="885927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BF200A-FBDA-4F93-BECD-3A3043550FA6}"/>
              </a:ext>
            </a:extLst>
          </p:cNvPr>
          <p:cNvSpPr>
            <a:spLocks noGrp="1"/>
          </p:cNvSpPr>
          <p:nvPr>
            <p:ph type="title"/>
          </p:nvPr>
        </p:nvSpPr>
        <p:spPr/>
        <p:txBody>
          <a:bodyPr>
            <a:normAutofit/>
          </a:bodyPr>
          <a:lstStyle/>
          <a:p>
            <a:pPr algn="ctr"/>
            <a:r>
              <a:rPr lang="en-US" sz="4800" dirty="0">
                <a:latin typeface="Calibri Light" panose="020F0302020204030204" pitchFamily="34" charset="0"/>
                <a:cs typeface="Calibri Light" panose="020F0302020204030204" pitchFamily="34" charset="0"/>
              </a:rPr>
              <a:t>Performing Arts</a:t>
            </a:r>
          </a:p>
        </p:txBody>
      </p:sp>
    </p:spTree>
    <p:extLst>
      <p:ext uri="{BB962C8B-B14F-4D97-AF65-F5344CB8AC3E}">
        <p14:creationId xmlns:p14="http://schemas.microsoft.com/office/powerpoint/2010/main" val="4055028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A9C0E898-A811-46E6-98A0-E71FB4992910}"/>
              </a:ext>
            </a:extLst>
          </p:cNvPr>
          <p:cNvSpPr txBox="1"/>
          <p:nvPr/>
        </p:nvSpPr>
        <p:spPr>
          <a:xfrm>
            <a:off x="247649" y="304800"/>
            <a:ext cx="11668125" cy="4524315"/>
          </a:xfrm>
          <a:prstGeom prst="rect">
            <a:avLst/>
          </a:prstGeom>
          <a:noFill/>
        </p:spPr>
        <p:txBody>
          <a:bodyPr wrap="square" rtlCol="0">
            <a:spAutoFit/>
          </a:bodyPr>
          <a:lstStyle/>
          <a:p>
            <a:r>
              <a:rPr lang="en-US" sz="2400" dirty="0">
                <a:latin typeface="Calibri Light" panose="020F0302020204030204" pitchFamily="34" charset="0"/>
                <a:cs typeface="Calibri Light" panose="020F0302020204030204" pitchFamily="34" charset="0"/>
              </a:rPr>
              <a:t>Kaitlyn Fritz– Howards Grove High School </a:t>
            </a:r>
          </a:p>
          <a:p>
            <a:r>
              <a:rPr lang="en-US" sz="2400" dirty="0">
                <a:latin typeface="Calibri Light" panose="020F0302020204030204" pitchFamily="34" charset="0"/>
                <a:cs typeface="Calibri Light" panose="020F0302020204030204" pitchFamily="34" charset="0"/>
              </a:rPr>
              <a:t>	Music Theatre</a:t>
            </a:r>
          </a:p>
          <a:p>
            <a:endParaRPr lang="en-US" sz="2400" dirty="0">
              <a:latin typeface="Calibri Light" panose="020F0302020204030204" pitchFamily="34" charset="0"/>
              <a:cs typeface="Calibri Light" panose="020F0302020204030204" pitchFamily="34" charset="0"/>
            </a:endParaRPr>
          </a:p>
          <a:p>
            <a:r>
              <a:rPr lang="en-US" b="1" dirty="0">
                <a:latin typeface="Calibri Light" panose="020F0302020204030204" pitchFamily="34" charset="0"/>
                <a:cs typeface="Calibri Light" panose="020F0302020204030204" pitchFamily="34" charset="0"/>
              </a:rPr>
              <a:t>Portfolio Material 1 – </a:t>
            </a:r>
            <a:r>
              <a:rPr lang="en-US" b="1" dirty="0">
                <a:latin typeface="Calibri Light" panose="020F0302020204030204" pitchFamily="34" charset="0"/>
                <a:cs typeface="Calibri Light" panose="020F0302020204030204" pitchFamily="34" charset="0"/>
                <a:hlinkClick r:id="rId2"/>
              </a:rPr>
              <a:t>100 Easy Ways</a:t>
            </a:r>
            <a:endParaRPr lang="en-US" b="1" dirty="0">
              <a:latin typeface="Calibri Light" panose="020F0302020204030204" pitchFamily="34" charset="0"/>
              <a:cs typeface="Calibri Light" panose="020F0302020204030204" pitchFamily="34" charset="0"/>
            </a:endParaRPr>
          </a:p>
          <a:p>
            <a:r>
              <a:rPr lang="en-US" dirty="0">
                <a:latin typeface="Calibri Light" panose="020F0302020204030204" pitchFamily="34" charset="0"/>
                <a:cs typeface="Calibri Light" panose="020F0302020204030204" pitchFamily="34" charset="0"/>
              </a:rPr>
              <a:t>	I performed this song for State Solo Ensemble my sophomore year and got a perfect score. The reason I chose this piece 	is for the speedy and quick diction needed. The speaking parts within the piece help me show acting with my singing.</a:t>
            </a:r>
          </a:p>
          <a:p>
            <a:endParaRPr lang="en-US" dirty="0">
              <a:latin typeface="Calibri Light" panose="020F0302020204030204" pitchFamily="34" charset="0"/>
              <a:cs typeface="Calibri Light" panose="020F0302020204030204" pitchFamily="34" charset="0"/>
            </a:endParaRPr>
          </a:p>
          <a:p>
            <a:r>
              <a:rPr lang="en-US" b="1" dirty="0">
                <a:latin typeface="Calibri Light" panose="020F0302020204030204" pitchFamily="34" charset="0"/>
                <a:cs typeface="Calibri Light" panose="020F0302020204030204" pitchFamily="34" charset="0"/>
              </a:rPr>
              <a:t>Portfolio Material 2 – </a:t>
            </a:r>
            <a:r>
              <a:rPr lang="en-US" b="1" dirty="0">
                <a:latin typeface="Calibri Light" panose="020F0302020204030204" pitchFamily="34" charset="0"/>
                <a:cs typeface="Calibri Light" panose="020F0302020204030204" pitchFamily="34" charset="0"/>
                <a:hlinkClick r:id="rId3"/>
              </a:rPr>
              <a:t>There Are Worse Things I Could Do</a:t>
            </a:r>
            <a:endParaRPr lang="en-US" b="1" dirty="0">
              <a:latin typeface="Calibri Light" panose="020F0302020204030204" pitchFamily="34" charset="0"/>
              <a:cs typeface="Calibri Light" panose="020F0302020204030204" pitchFamily="34" charset="0"/>
            </a:endParaRPr>
          </a:p>
          <a:p>
            <a:r>
              <a:rPr lang="en-US" dirty="0">
                <a:latin typeface="Calibri Light" panose="020F0302020204030204" pitchFamily="34" charset="0"/>
                <a:cs typeface="Calibri Light" panose="020F0302020204030204" pitchFamily="34" charset="0"/>
              </a:rPr>
              <a:t>	I performed this song during the Kohler/Howards Grove production of "Grease" when I played 	Betty Rizzo. This song is 	one of the only songs that I have sung theatre wise that has so much emotion and power behind it due to the situation 	Rizzo is going through. Plus, with this piece I 	can showcase my belting range.</a:t>
            </a:r>
          </a:p>
          <a:p>
            <a:endParaRPr lang="en-US" dirty="0">
              <a:latin typeface="Calibri Light" panose="020F0302020204030204" pitchFamily="34" charset="0"/>
              <a:cs typeface="Calibri Light" panose="020F0302020204030204" pitchFamily="34" charset="0"/>
            </a:endParaRPr>
          </a:p>
          <a:p>
            <a:r>
              <a:rPr lang="en-US" b="1" dirty="0">
                <a:latin typeface="Calibri Light" panose="020F0302020204030204" pitchFamily="34" charset="0"/>
                <a:cs typeface="Calibri Light" panose="020F0302020204030204" pitchFamily="34" charset="0"/>
              </a:rPr>
              <a:t>Portfolio Material 3 – </a:t>
            </a:r>
            <a:r>
              <a:rPr lang="en-US" b="1" dirty="0">
                <a:latin typeface="Calibri Light" panose="020F0302020204030204" pitchFamily="34" charset="0"/>
                <a:cs typeface="Calibri Light" panose="020F0302020204030204" pitchFamily="34" charset="0"/>
                <a:hlinkClick r:id="rId4"/>
              </a:rPr>
              <a:t>The Notebook</a:t>
            </a:r>
            <a:endParaRPr lang="en-US" b="1" dirty="0">
              <a:latin typeface="Calibri Light" panose="020F0302020204030204" pitchFamily="34" charset="0"/>
              <a:cs typeface="Calibri Light" panose="020F0302020204030204" pitchFamily="34" charset="0"/>
            </a:endParaRPr>
          </a:p>
          <a:p>
            <a:r>
              <a:rPr lang="en-US" dirty="0">
                <a:latin typeface="Calibri Light" panose="020F0302020204030204" pitchFamily="34" charset="0"/>
                <a:cs typeface="Calibri Light" panose="020F0302020204030204" pitchFamily="34" charset="0"/>
              </a:rPr>
              <a:t>	</a:t>
            </a:r>
            <a:r>
              <a:rPr lang="en-US" sz="1600" i="1" dirty="0">
                <a:latin typeface="Calibri Light" panose="020F0302020204030204" pitchFamily="34" charset="0"/>
                <a:cs typeface="Calibri Light" panose="020F0302020204030204" pitchFamily="34" charset="0"/>
              </a:rPr>
              <a:t>No additional information provided.</a:t>
            </a:r>
          </a:p>
          <a:p>
            <a:endParaRPr lang="en-US" dirty="0">
              <a:latin typeface="Gotham" panose="02000504020000020004" pitchFamily="2" charset="0"/>
            </a:endParaRPr>
          </a:p>
        </p:txBody>
      </p:sp>
    </p:spTree>
    <p:extLst>
      <p:ext uri="{BB962C8B-B14F-4D97-AF65-F5344CB8AC3E}">
        <p14:creationId xmlns:p14="http://schemas.microsoft.com/office/powerpoint/2010/main" val="2963149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78AC3A-3736-417A-8990-E6BE708A4D68}"/>
              </a:ext>
            </a:extLst>
          </p:cNvPr>
          <p:cNvSpPr txBox="1"/>
          <p:nvPr/>
        </p:nvSpPr>
        <p:spPr>
          <a:xfrm>
            <a:off x="247649" y="304800"/>
            <a:ext cx="11668125" cy="5693866"/>
          </a:xfrm>
          <a:prstGeom prst="rect">
            <a:avLst/>
          </a:prstGeom>
          <a:noFill/>
        </p:spPr>
        <p:txBody>
          <a:bodyPr wrap="square" rtlCol="0">
            <a:spAutoFit/>
          </a:bodyPr>
          <a:lstStyle/>
          <a:p>
            <a:r>
              <a:rPr lang="en-US" sz="2400" dirty="0">
                <a:latin typeface="Calibri Light" panose="020F0302020204030204" pitchFamily="34" charset="0"/>
                <a:cs typeface="Calibri Light" panose="020F0302020204030204" pitchFamily="34" charset="0"/>
              </a:rPr>
              <a:t>Camille Staats – Etude High School</a:t>
            </a:r>
          </a:p>
          <a:p>
            <a:r>
              <a:rPr lang="en-US" sz="2400" dirty="0">
                <a:latin typeface="Calibri Light" panose="020F0302020204030204" pitchFamily="34" charset="0"/>
                <a:cs typeface="Calibri Light" panose="020F0302020204030204" pitchFamily="34" charset="0"/>
              </a:rPr>
              <a:t>	Dance</a:t>
            </a:r>
          </a:p>
          <a:p>
            <a:endParaRPr lang="en-US" dirty="0">
              <a:latin typeface="Calibri Light" panose="020F0302020204030204" pitchFamily="34" charset="0"/>
              <a:cs typeface="Calibri Light" panose="020F0302020204030204" pitchFamily="34" charset="0"/>
            </a:endParaRPr>
          </a:p>
          <a:p>
            <a:r>
              <a:rPr lang="en-US" sz="1600" b="1" dirty="0">
                <a:latin typeface="Calibri Light" panose="020F0302020204030204" pitchFamily="34" charset="0"/>
                <a:cs typeface="Calibri Light" panose="020F0302020204030204" pitchFamily="34" charset="0"/>
              </a:rPr>
              <a:t>Portfolio Material 1 – </a:t>
            </a:r>
            <a:r>
              <a:rPr lang="en-US" sz="1600" b="1" dirty="0">
                <a:latin typeface="Calibri Light" panose="020F0302020204030204" pitchFamily="34" charset="0"/>
                <a:cs typeface="Calibri Light" panose="020F0302020204030204" pitchFamily="34" charset="0"/>
                <a:hlinkClick r:id="rId2"/>
              </a:rPr>
              <a:t>O Mio Babbino Caro</a:t>
            </a:r>
            <a:endParaRPr lang="en-US" sz="1600" b="1" dirty="0">
              <a:latin typeface="Calibri Light" panose="020F0302020204030204" pitchFamily="34" charset="0"/>
              <a:cs typeface="Calibri Light" panose="020F0302020204030204" pitchFamily="34" charset="0"/>
            </a:endParaRPr>
          </a:p>
          <a:p>
            <a:r>
              <a:rPr lang="en-US" sz="1600" dirty="0">
                <a:latin typeface="Calibri Light" panose="020F0302020204030204" pitchFamily="34" charset="0"/>
                <a:cs typeface="Calibri Light" panose="020F0302020204030204" pitchFamily="34" charset="0"/>
              </a:rPr>
              <a:t>	</a:t>
            </a:r>
            <a:r>
              <a:rPr lang="en-US" sz="1200" dirty="0">
                <a:latin typeface="Calibri Light" panose="020F0302020204030204" pitchFamily="34" charset="0"/>
                <a:cs typeface="Calibri Light" panose="020F0302020204030204" pitchFamily="34" charset="0"/>
              </a:rPr>
              <a:t>I did not have an intensive technical training in classical ballet but that does not hinder my ability to meet the demands of a college environment where technique is required. My 	experience in many different dance styles along with my growth mindset made it possible for me to still succeed in environments that required technical skills. Ballet technique is 	not one of my strengths but in my ballet classes at the University of Wisconsin- Milwaukee, I was able to grow exponentially because of my positive attitude, openness to growth, 	and desire to learn, driven by my passion for 	dance.</a:t>
            </a:r>
          </a:p>
          <a:p>
            <a:endParaRPr lang="en-US" sz="400" dirty="0">
              <a:latin typeface="Calibri Light" panose="020F0302020204030204" pitchFamily="34" charset="0"/>
              <a:cs typeface="Calibri Light" panose="020F0302020204030204" pitchFamily="34" charset="0"/>
            </a:endParaRPr>
          </a:p>
          <a:p>
            <a:r>
              <a:rPr lang="en-US" sz="1200" dirty="0">
                <a:latin typeface="Calibri Light" panose="020F0302020204030204" pitchFamily="34" charset="0"/>
                <a:cs typeface="Calibri Light" panose="020F0302020204030204" pitchFamily="34" charset="0"/>
              </a:rPr>
              <a:t>	In this piece, I took the knowledge I have gained from all my previous training in ballet and contemporary dance to choreograph a dance to O Mio Babbino Caro from the opera 	Gianni Schicchi. When choreographing this dance, I paid special attention to the tone of the music and the feeling that the vocalist and instruments create. The song has a 	romantic theme with simple lyrics that describe the anguish of a young woman who cannot be with the man she loves. My choreography compliments this theme with the use of 	light, sustained movements. There are moments in the dance where I reach out, representing this young woman yearning to be with her love.</a:t>
            </a:r>
          </a:p>
          <a:p>
            <a:r>
              <a:rPr lang="en-US" sz="1400" dirty="0">
                <a:latin typeface="Calibri Light" panose="020F0302020204030204" pitchFamily="34" charset="0"/>
                <a:cs typeface="Calibri Light" panose="020F0302020204030204" pitchFamily="34" charset="0"/>
              </a:rPr>
              <a:t> </a:t>
            </a:r>
          </a:p>
          <a:p>
            <a:r>
              <a:rPr lang="en-US" sz="1600" b="1" dirty="0">
                <a:latin typeface="Calibri Light" panose="020F0302020204030204" pitchFamily="34" charset="0"/>
                <a:cs typeface="Calibri Light" panose="020F0302020204030204" pitchFamily="34" charset="0"/>
              </a:rPr>
              <a:t>Portfolio Material 2 – </a:t>
            </a:r>
            <a:r>
              <a:rPr lang="it-IT" sz="1600" b="1" dirty="0">
                <a:latin typeface="Calibri Light" panose="020F0302020204030204" pitchFamily="34" charset="0"/>
                <a:cs typeface="Calibri Light" panose="020F0302020204030204" pitchFamily="34" charset="0"/>
                <a:hlinkClick r:id="rId3"/>
              </a:rPr>
              <a:t>Tamburinisti della Scuola Tecnica di Bujumbura</a:t>
            </a:r>
            <a:endParaRPr lang="it-IT" sz="1600" b="1" dirty="0">
              <a:latin typeface="Calibri Light" panose="020F0302020204030204" pitchFamily="34" charset="0"/>
              <a:cs typeface="Calibri Light" panose="020F0302020204030204" pitchFamily="34" charset="0"/>
            </a:endParaRPr>
          </a:p>
          <a:p>
            <a:r>
              <a:rPr lang="en-US" sz="1600" dirty="0">
                <a:latin typeface="Calibri Light" panose="020F0302020204030204" pitchFamily="34" charset="0"/>
                <a:cs typeface="Calibri Light" panose="020F0302020204030204" pitchFamily="34" charset="0"/>
              </a:rPr>
              <a:t>	</a:t>
            </a:r>
            <a:r>
              <a:rPr lang="en-US" sz="1200" dirty="0">
                <a:latin typeface="Calibri Light" panose="020F0302020204030204" pitchFamily="34" charset="0"/>
                <a:cs typeface="Calibri Light" panose="020F0302020204030204" pitchFamily="34" charset="0"/>
              </a:rPr>
              <a:t>Dance is an important part of any culture; it is an expression of people, history and place. I believe there is a problem in dance training in Western culture, and it is the lack of 	culture diversity represented in the dance techniques taught in traditional studios. Students are often told that ballet is the foundation of all other forms of dance, but that ignores 	the history and culture of over half the world. </a:t>
            </a:r>
          </a:p>
          <a:p>
            <a:r>
              <a:rPr lang="en-US" sz="1200" dirty="0">
                <a:latin typeface="Calibri Light" panose="020F0302020204030204" pitchFamily="34" charset="0"/>
                <a:cs typeface="Calibri Light" panose="020F0302020204030204" pitchFamily="34" charset="0"/>
              </a:rPr>
              <a:t> </a:t>
            </a:r>
          </a:p>
          <a:p>
            <a:r>
              <a:rPr lang="en-US" sz="1200" dirty="0">
                <a:latin typeface="Calibri Light" panose="020F0302020204030204" pitchFamily="34" charset="0"/>
                <a:cs typeface="Calibri Light" panose="020F0302020204030204" pitchFamily="34" charset="0"/>
              </a:rPr>
              <a:t>	My dance training allowed me to explore culture through dance. One of my favorite styles of dance is African dance. I found that African dance allows me to connect with natural 	human movements. Learning African dance allowed me to explore new ways of moving, participate in different cultures, and expand my understanding of culture and dance. </a:t>
            </a:r>
          </a:p>
          <a:p>
            <a:endParaRPr lang="en-US" sz="1000" dirty="0">
              <a:latin typeface="Calibri Light" panose="020F0302020204030204" pitchFamily="34" charset="0"/>
              <a:cs typeface="Calibri Light" panose="020F0302020204030204" pitchFamily="34" charset="0"/>
            </a:endParaRPr>
          </a:p>
          <a:p>
            <a:r>
              <a:rPr lang="en-US" sz="1200" dirty="0">
                <a:latin typeface="Calibri Light" panose="020F0302020204030204" pitchFamily="34" charset="0"/>
                <a:cs typeface="Calibri Light" panose="020F0302020204030204" pitchFamily="34" charset="0"/>
              </a:rPr>
              <a:t>	This specific dance is a traditional warrior dance with music from Burundi, a country in East Africa. The dance is powerful, it demonstrates strength, it has energy. 	</a:t>
            </a:r>
          </a:p>
          <a:p>
            <a:r>
              <a:rPr lang="en-US" sz="1200" dirty="0">
                <a:latin typeface="Calibri Light" panose="020F0302020204030204" pitchFamily="34" charset="0"/>
                <a:cs typeface="Calibri Light" panose="020F0302020204030204" pitchFamily="34" charset="0"/>
              </a:rPr>
              <a:t>															</a:t>
            </a:r>
            <a:r>
              <a:rPr lang="en-US" sz="1400" b="1" dirty="0">
                <a:solidFill>
                  <a:srgbClr val="FF0000"/>
                </a:solidFill>
                <a:latin typeface="Calibri Light" panose="020F0302020204030204" pitchFamily="34" charset="0"/>
                <a:cs typeface="Calibri Light" panose="020F0302020204030204" pitchFamily="34" charset="0"/>
              </a:rPr>
              <a:t>CONTINUED NEXT SLIDE</a:t>
            </a:r>
          </a:p>
          <a:p>
            <a:endParaRPr lang="en-US" dirty="0">
              <a:latin typeface="Gotham" panose="02000504020000020004" pitchFamily="2" charset="0"/>
            </a:endParaRPr>
          </a:p>
          <a:p>
            <a:endParaRPr lang="en-US" dirty="0">
              <a:latin typeface="Gotham" panose="02000504020000020004" pitchFamily="2" charset="0"/>
            </a:endParaRPr>
          </a:p>
        </p:txBody>
      </p:sp>
    </p:spTree>
    <p:extLst>
      <p:ext uri="{BB962C8B-B14F-4D97-AF65-F5344CB8AC3E}">
        <p14:creationId xmlns:p14="http://schemas.microsoft.com/office/powerpoint/2010/main" val="3954910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2378AC3A-3736-417A-8990-E6BE708A4D68}"/>
              </a:ext>
            </a:extLst>
          </p:cNvPr>
          <p:cNvSpPr txBox="1"/>
          <p:nvPr/>
        </p:nvSpPr>
        <p:spPr>
          <a:xfrm>
            <a:off x="247649" y="304800"/>
            <a:ext cx="11668125" cy="5201424"/>
          </a:xfrm>
          <a:prstGeom prst="rect">
            <a:avLst/>
          </a:prstGeom>
          <a:noFill/>
        </p:spPr>
        <p:txBody>
          <a:bodyPr wrap="square" rtlCol="0">
            <a:spAutoFit/>
          </a:bodyPr>
          <a:lstStyle/>
          <a:p>
            <a:r>
              <a:rPr lang="en-US" sz="2400" dirty="0">
                <a:latin typeface="Calibri Light" panose="020F0302020204030204" pitchFamily="34" charset="0"/>
                <a:cs typeface="Calibri Light" panose="020F0302020204030204" pitchFamily="34" charset="0"/>
              </a:rPr>
              <a:t>Camille Staats – Etude High School (Continued)</a:t>
            </a:r>
          </a:p>
          <a:p>
            <a:r>
              <a:rPr lang="en-US" sz="2400" dirty="0">
                <a:latin typeface="Calibri Light" panose="020F0302020204030204" pitchFamily="34" charset="0"/>
                <a:cs typeface="Calibri Light" panose="020F0302020204030204" pitchFamily="34" charset="0"/>
              </a:rPr>
              <a:t>	Dance</a:t>
            </a:r>
          </a:p>
          <a:p>
            <a:endParaRPr lang="en-US" sz="2400" dirty="0">
              <a:latin typeface="Calibri Light" panose="020F0302020204030204" pitchFamily="34" charset="0"/>
              <a:cs typeface="Calibri Light" panose="020F0302020204030204" pitchFamily="34" charset="0"/>
            </a:endParaRPr>
          </a:p>
          <a:p>
            <a:r>
              <a:rPr lang="en-US" sz="1600" b="1" dirty="0">
                <a:latin typeface="Calibri Light" panose="020F0302020204030204" pitchFamily="34" charset="0"/>
                <a:cs typeface="Calibri Light" panose="020F0302020204030204" pitchFamily="34" charset="0"/>
              </a:rPr>
              <a:t>Portfolio Material 3 – </a:t>
            </a:r>
            <a:r>
              <a:rPr lang="en-US" sz="1600" b="1" dirty="0">
                <a:latin typeface="Calibri Light" panose="020F0302020204030204" pitchFamily="34" charset="0"/>
                <a:cs typeface="Calibri Light" panose="020F0302020204030204" pitchFamily="34" charset="0"/>
                <a:hlinkClick r:id="rId2"/>
              </a:rPr>
              <a:t>Of Sheboygan</a:t>
            </a:r>
            <a:endParaRPr lang="en-US" sz="1600" b="1" dirty="0">
              <a:latin typeface="Calibri Light" panose="020F0302020204030204" pitchFamily="34" charset="0"/>
              <a:cs typeface="Calibri Light" panose="020F0302020204030204" pitchFamily="34" charset="0"/>
            </a:endParaRPr>
          </a:p>
          <a:p>
            <a:r>
              <a:rPr lang="en-US" sz="1600" dirty="0">
                <a:latin typeface="Calibri Light" panose="020F0302020204030204" pitchFamily="34" charset="0"/>
                <a:cs typeface="Calibri Light" panose="020F0302020204030204" pitchFamily="34" charset="0"/>
              </a:rPr>
              <a:t>	</a:t>
            </a:r>
            <a:r>
              <a:rPr lang="en-US" sz="1200" dirty="0">
                <a:latin typeface="Calibri Light" panose="020F0302020204030204" pitchFamily="34" charset="0"/>
                <a:cs typeface="Calibri Light" panose="020F0302020204030204" pitchFamily="34" charset="0"/>
              </a:rPr>
              <a:t>This is an example of a project where after completing academic research, I took that information and created an artistic final product. This is what I love about dance, being able to 	express ideas, stories, and perspectives through movement. Here is an excerpt from the artist statement for this 	full piece:</a:t>
            </a:r>
          </a:p>
          <a:p>
            <a:endParaRPr lang="en-US" sz="1200" dirty="0">
              <a:latin typeface="Calibri Light" panose="020F0302020204030204" pitchFamily="34" charset="0"/>
              <a:cs typeface="Calibri Light" panose="020F0302020204030204" pitchFamily="34" charset="0"/>
            </a:endParaRPr>
          </a:p>
          <a:p>
            <a:r>
              <a:rPr lang="en-US" sz="1200" dirty="0">
                <a:latin typeface="Calibri Light" panose="020F0302020204030204" pitchFamily="34" charset="0"/>
                <a:cs typeface="Calibri Light" panose="020F0302020204030204" pitchFamily="34" charset="0"/>
              </a:rPr>
              <a:t>	Storytelling lets us make connections between ourselves and others. Through the stories of locals we learn who makes up Sheboygan and what they care about. The audio fully 	immerses the listener into the little world of Sheboygan, its stories, and the sound of the city. The interviews tell 	stories of place, of people, and exposes the truth of the city. The 	audio explores stories of people engaging in their city and giving back in appreciation for a community that gives to them. Movement brings to life the stories told by the people of 	Sheboygan. It expresses emotions and memories through choreography and improvisation. Dance enhances the audio with a new visual dimension, further engaging the audience in 	the stories of Sheboygan.</a:t>
            </a:r>
            <a:r>
              <a:rPr lang="en-US" sz="1400" dirty="0">
                <a:latin typeface="Calibri Light" panose="020F0302020204030204" pitchFamily="34" charset="0"/>
                <a:cs typeface="Calibri Light" panose="020F0302020204030204" pitchFamily="34" charset="0"/>
              </a:rPr>
              <a:t> </a:t>
            </a:r>
          </a:p>
          <a:p>
            <a:endParaRPr lang="en-US" sz="1200" dirty="0">
              <a:latin typeface="Calibri Light" panose="020F0302020204030204" pitchFamily="34" charset="0"/>
              <a:cs typeface="Calibri Light" panose="020F0302020204030204" pitchFamily="34" charset="0"/>
            </a:endParaRPr>
          </a:p>
          <a:p>
            <a:r>
              <a:rPr lang="en-US" sz="1600" b="1" dirty="0">
                <a:latin typeface="Calibri Light" panose="020F0302020204030204" pitchFamily="34" charset="0"/>
                <a:cs typeface="Calibri Light" panose="020F0302020204030204" pitchFamily="34" charset="0"/>
              </a:rPr>
              <a:t>Portfolio Material 4 – </a:t>
            </a:r>
            <a:r>
              <a:rPr lang="it-IT" sz="1600" b="1" dirty="0">
                <a:latin typeface="Calibri Light" panose="020F0302020204030204" pitchFamily="34" charset="0"/>
                <a:cs typeface="Calibri Light" panose="020F0302020204030204" pitchFamily="34" charset="0"/>
                <a:hlinkClick r:id="rId3"/>
              </a:rPr>
              <a:t>The Vitality of Movement</a:t>
            </a:r>
            <a:endParaRPr lang="it-IT" sz="1600" b="1" dirty="0">
              <a:latin typeface="Calibri Light" panose="020F0302020204030204" pitchFamily="34" charset="0"/>
              <a:cs typeface="Calibri Light" panose="020F0302020204030204" pitchFamily="34" charset="0"/>
            </a:endParaRPr>
          </a:p>
          <a:p>
            <a:r>
              <a:rPr lang="en-US" sz="1200" dirty="0">
                <a:latin typeface="Calibri Light" panose="020F0302020204030204" pitchFamily="34" charset="0"/>
                <a:cs typeface="Calibri Light" panose="020F0302020204030204" pitchFamily="34" charset="0"/>
              </a:rPr>
              <a:t>	This dance film was created after I spent a semester researching dance improvisation. All clips from this film are entirely improvised. In this project I explored the concept of 	improvisation as a private practices and performance and used improvisation to grow as a dancer. Here is an excerpt from the final project's artist statement:</a:t>
            </a:r>
          </a:p>
          <a:p>
            <a:r>
              <a:rPr lang="en-US" sz="1200" dirty="0">
                <a:latin typeface="Calibri Light" panose="020F0302020204030204" pitchFamily="34" charset="0"/>
                <a:cs typeface="Calibri Light" panose="020F0302020204030204" pitchFamily="34" charset="0"/>
              </a:rPr>
              <a:t>	Dance improvisation is a way for the body to relish in natural movement patterns, seek sensations of joy, gain kinesthetic awareness, and explore new ways of moving. The mover is 	invited to work internally, reflecting on the relationship between the body, the mind, and the world. The mover can slip out of conscious control and explore movement instincts. Or 	the consciousness can be harnessed to actively fight habitual movement patterns. Power structures dissolve as the ownership over the body is given back to the individual through 	the act of moving freely. Dance improvisation is a genuine expression of the body and mind. It is an art form that is alive; it is momentum and energy. It connects the mover with 	the natural movement within their body. In "The Vitality of Movement", the viewer is invited to participate through kinesthetic empathy. The audience witnesses the process of 	creating in the moment and exploring the body's abilities. They experience the journey of discovering movement with the performer and participate in dance improvisation.</a:t>
            </a:r>
            <a:endParaRPr lang="en-US" sz="1400" dirty="0">
              <a:latin typeface="Calibri Light" panose="020F0302020204030204" pitchFamily="34" charset="0"/>
              <a:cs typeface="Calibri Light" panose="020F0302020204030204" pitchFamily="34" charset="0"/>
            </a:endParaRPr>
          </a:p>
          <a:p>
            <a:endParaRPr lang="en-US" dirty="0">
              <a:latin typeface="Gotham" panose="02000504020000020004" pitchFamily="2" charset="0"/>
            </a:endParaRPr>
          </a:p>
        </p:txBody>
      </p:sp>
    </p:spTree>
    <p:extLst>
      <p:ext uri="{BB962C8B-B14F-4D97-AF65-F5344CB8AC3E}">
        <p14:creationId xmlns:p14="http://schemas.microsoft.com/office/powerpoint/2010/main" val="2642523343"/>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8973D0909C1EF4A80F98B0C7887D96E" ma:contentTypeVersion="12" ma:contentTypeDescription="Create a new document." ma:contentTypeScope="" ma:versionID="6dd11a4d0bc0d94ae3d64a3e2a5445e6">
  <xsd:schema xmlns:xsd="http://www.w3.org/2001/XMLSchema" xmlns:xs="http://www.w3.org/2001/XMLSchema" xmlns:p="http://schemas.microsoft.com/office/2006/metadata/properties" xmlns:ns2="8c188698-5f44-4be5-8cf3-cdb56ca62e36" xmlns:ns3="28f7847b-175f-469e-a893-dd739522c665" targetNamespace="http://schemas.microsoft.com/office/2006/metadata/properties" ma:root="true" ma:fieldsID="968266e1203951bd9a7ce9530a1e37d1" ns2:_="" ns3:_="">
    <xsd:import namespace="8c188698-5f44-4be5-8cf3-cdb56ca62e36"/>
    <xsd:import namespace="28f7847b-175f-469e-a893-dd739522c665"/>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ServiceAutoKeyPoints" minOccurs="0"/>
                <xsd:element ref="ns2:MediaServiceKeyPoints" minOccurs="0"/>
                <xsd:element ref="ns2:MediaServiceOCR"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c188698-5f44-4be5-8cf3-cdb56ca62e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7"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28f7847b-175f-469e-a893-dd739522c665"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45F4CA5-A312-4E8C-B089-AD4719A5E7A5}">
  <ds:schemaRefs>
    <ds:schemaRef ds:uri="http://purl.org/dc/elements/1.1/"/>
    <ds:schemaRef ds:uri="http://schemas.microsoft.com/office/2006/metadata/properties"/>
    <ds:schemaRef ds:uri="28f7847b-175f-469e-a893-dd739522c665"/>
    <ds:schemaRef ds:uri="8c188698-5f44-4be5-8cf3-cdb56ca62e36"/>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www.w3.org/XML/1998/namespace"/>
    <ds:schemaRef ds:uri="http://purl.org/dc/dcmitype/"/>
  </ds:schemaRefs>
</ds:datastoreItem>
</file>

<file path=customXml/itemProps2.xml><?xml version="1.0" encoding="utf-8"?>
<ds:datastoreItem xmlns:ds="http://schemas.openxmlformats.org/officeDocument/2006/customXml" ds:itemID="{36330A3F-73B4-4D10-B9B0-F18E32ED057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c188698-5f44-4be5-8cf3-cdb56ca62e36"/>
    <ds:schemaRef ds:uri="28f7847b-175f-469e-a893-dd739522c6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9CFB5A66-ABC0-4538-A853-EDBB78A0BC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Gallery</Template>
  <TotalTime>1932</TotalTime>
  <Words>1115</Words>
  <Application>Microsoft Office PowerPoint</Application>
  <PresentationFormat>Widescreen</PresentationFormat>
  <Paragraphs>40</Paragraphs>
  <Slides>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Arial</vt:lpstr>
      <vt:lpstr>Calibri</vt:lpstr>
      <vt:lpstr>Calibri Light</vt:lpstr>
      <vt:lpstr>Gill Sans MT</vt:lpstr>
      <vt:lpstr>Gotham</vt:lpstr>
      <vt:lpstr>Gallery</vt:lpstr>
      <vt:lpstr>Ruth deyoung kohler SCHOLARSHIP</vt:lpstr>
      <vt:lpstr>Performing Arts</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Ruth deyoung kohler</dc:title>
  <dc:creator>PRICE STEPHANIE</dc:creator>
  <cp:lastModifiedBy>PRICE STEPHANIE</cp:lastModifiedBy>
  <cp:revision>31</cp:revision>
  <cp:lastPrinted>2021-04-05T18:55:08Z</cp:lastPrinted>
  <dcterms:created xsi:type="dcterms:W3CDTF">2021-03-15T13:20:54Z</dcterms:created>
  <dcterms:modified xsi:type="dcterms:W3CDTF">2021-04-05T19:09:41Z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5765e7c-a9dd-4e6b-8420-68c9aede0a06_Enabled">
    <vt:lpwstr>true</vt:lpwstr>
  </property>
  <property fmtid="{D5CDD505-2E9C-101B-9397-08002B2CF9AE}" pid="3" name="MSIP_Label_55765e7c-a9dd-4e6b-8420-68c9aede0a06_SetDate">
    <vt:lpwstr>2021-03-15T18:21:55Z</vt:lpwstr>
  </property>
  <property fmtid="{D5CDD505-2E9C-101B-9397-08002B2CF9AE}" pid="4" name="MSIP_Label_55765e7c-a9dd-4e6b-8420-68c9aede0a06_Method">
    <vt:lpwstr>Privileged</vt:lpwstr>
  </property>
  <property fmtid="{D5CDD505-2E9C-101B-9397-08002B2CF9AE}" pid="5" name="MSIP_Label_55765e7c-a9dd-4e6b-8420-68c9aede0a06_Name">
    <vt:lpwstr>Public</vt:lpwstr>
  </property>
  <property fmtid="{D5CDD505-2E9C-101B-9397-08002B2CF9AE}" pid="6" name="MSIP_Label_55765e7c-a9dd-4e6b-8420-68c9aede0a06_SiteId">
    <vt:lpwstr>5d2d3f03-286e-4643-8f5b-10565608e5f8</vt:lpwstr>
  </property>
  <property fmtid="{D5CDD505-2E9C-101B-9397-08002B2CF9AE}" pid="7" name="MSIP_Label_55765e7c-a9dd-4e6b-8420-68c9aede0a06_ActionId">
    <vt:lpwstr>5b985d89-bb00-4220-90a1-c389e2e0bc82</vt:lpwstr>
  </property>
  <property fmtid="{D5CDD505-2E9C-101B-9397-08002B2CF9AE}" pid="8" name="MSIP_Label_55765e7c-a9dd-4e6b-8420-68c9aede0a06_ContentBits">
    <vt:lpwstr>0</vt:lpwstr>
  </property>
  <property fmtid="{D5CDD505-2E9C-101B-9397-08002B2CF9AE}" pid="9" name="ContentTypeId">
    <vt:lpwstr>0x010100F8973D0909C1EF4A80F98B0C7887D96E</vt:lpwstr>
  </property>
</Properties>
</file>